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912" r:id="rId2"/>
    <p:sldMasterId id="2147483924" r:id="rId3"/>
    <p:sldMasterId id="2147483936" r:id="rId4"/>
    <p:sldMasterId id="2147483984" r:id="rId5"/>
  </p:sldMasterIdLst>
  <p:notesMasterIdLst>
    <p:notesMasterId r:id="rId27"/>
  </p:notesMasterIdLst>
  <p:sldIdLst>
    <p:sldId id="256" r:id="rId6"/>
    <p:sldId id="305" r:id="rId7"/>
    <p:sldId id="311" r:id="rId8"/>
    <p:sldId id="303" r:id="rId9"/>
    <p:sldId id="310" r:id="rId10"/>
    <p:sldId id="308" r:id="rId11"/>
    <p:sldId id="312" r:id="rId12"/>
    <p:sldId id="306" r:id="rId13"/>
    <p:sldId id="309" r:id="rId14"/>
    <p:sldId id="313" r:id="rId15"/>
    <p:sldId id="297" r:id="rId16"/>
    <p:sldId id="307" r:id="rId17"/>
    <p:sldId id="272" r:id="rId18"/>
    <p:sldId id="279" r:id="rId19"/>
    <p:sldId id="266" r:id="rId20"/>
    <p:sldId id="296" r:id="rId21"/>
    <p:sldId id="314" r:id="rId22"/>
    <p:sldId id="300" r:id="rId23"/>
    <p:sldId id="301" r:id="rId24"/>
    <p:sldId id="315" r:id="rId25"/>
    <p:sldId id="27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1A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55" autoAdjust="0"/>
    <p:restoredTop sz="94434" autoAdjust="0"/>
  </p:normalViewPr>
  <p:slideViewPr>
    <p:cSldViewPr>
      <p:cViewPr varScale="1">
        <p:scale>
          <a:sx n="69" d="100"/>
          <a:sy n="69" d="100"/>
        </p:scale>
        <p:origin x="78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009E-6811-4F2B-8FBC-137A3CA0A328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9A772-9532-42D3-8794-6BBED126A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07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Angel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9A772-9532-42D3-8794-6BBED126AD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19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9A772-9532-42D3-8794-6BBED126AD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44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9A772-9532-42D3-8794-6BBED126AD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29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Angel</a:t>
            </a:r>
          </a:p>
          <a:p>
            <a:r>
              <a:rPr lang="en-US" baseline="0" dirty="0" smtClean="0"/>
              <a:t>Indicators for student learning are organized into Measurement Topics. Students are evaluated each marking period in three different areas of reading:</a:t>
            </a:r>
          </a:p>
          <a:p>
            <a:endParaRPr lang="en-US" baseline="0" dirty="0" smtClean="0"/>
          </a:p>
          <a:p>
            <a:pPr marL="171438" indent="-171438">
              <a:buFont typeface="Arial" pitchFamily="34" charset="0"/>
              <a:buChar char="•"/>
            </a:pPr>
            <a:r>
              <a:rPr lang="en-US" baseline="0" dirty="0" smtClean="0"/>
              <a:t>Literary Text </a:t>
            </a:r>
          </a:p>
          <a:p>
            <a:pPr marL="171438" indent="-171438">
              <a:buFont typeface="Arial" pitchFamily="34" charset="0"/>
              <a:buChar char="•"/>
            </a:pPr>
            <a:r>
              <a:rPr lang="en-US" baseline="0" dirty="0" smtClean="0"/>
              <a:t>Informational Text</a:t>
            </a:r>
          </a:p>
          <a:p>
            <a:pPr marL="171438" indent="-171438">
              <a:buFont typeface="Arial" pitchFamily="34" charset="0"/>
              <a:buChar char="•"/>
            </a:pPr>
            <a:r>
              <a:rPr lang="en-US" baseline="0" dirty="0" smtClean="0"/>
              <a:t>Language Vocabulary</a:t>
            </a:r>
          </a:p>
          <a:p>
            <a:pPr marL="171438" indent="-171438">
              <a:buFont typeface="Arial" pitchFamily="34" charset="0"/>
              <a:buChar char="•"/>
            </a:pPr>
            <a:endParaRPr lang="en-US" baseline="0" dirty="0" smtClean="0"/>
          </a:p>
          <a:p>
            <a:pPr defTabSz="899404">
              <a:defRPr/>
            </a:pPr>
            <a:r>
              <a:rPr lang="en-US" baseline="0" dirty="0" smtClean="0"/>
              <a:t>Students are evaluated in reading based on their understanding of text at their individual instructional level for both the literary and informational measurement topics.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85694-AF73-4A67-B606-12E54688172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466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0786">
              <a:defRPr/>
            </a:pPr>
            <a:r>
              <a:rPr lang="en-US" dirty="0" smtClean="0"/>
              <a:t>Angel</a:t>
            </a:r>
          </a:p>
          <a:p>
            <a:pPr defTabSz="880786">
              <a:defRPr/>
            </a:pPr>
            <a:r>
              <a:rPr lang="en-US" dirty="0" smtClean="0"/>
              <a:t>Measurement Topics are categories of content and processes that students should know and be able to do. There are five</a:t>
            </a:r>
            <a:r>
              <a:rPr lang="en-US" baseline="0" dirty="0" smtClean="0"/>
              <a:t> Measurement topics in writing on which students are assessed: Narrative, informative, Opinion, Process, Production, and Research, and Use of Language. </a:t>
            </a:r>
            <a:r>
              <a:rPr lang="en-US" dirty="0" smtClean="0"/>
              <a:t>These Measurement Topics have been aligned with the Common Core State Standards.</a:t>
            </a:r>
            <a:r>
              <a:rPr lang="en-US" baseline="0" dirty="0" smtClean="0"/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Measurement topics are reported on each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marking period.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BEEEAC-0F95-4295-A35C-41C6D5BBD51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772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Shagala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9A772-9532-42D3-8794-6BBED126AD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42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0" dirty="0" err="1" smtClean="0"/>
              <a:t>Shagala</a:t>
            </a:r>
            <a:endParaRPr lang="en-US" i="0" dirty="0" smtClean="0"/>
          </a:p>
          <a:p>
            <a:r>
              <a:rPr lang="en-US" i="0" dirty="0" smtClean="0"/>
              <a:t>n weeks 4</a:t>
            </a:r>
            <a:r>
              <a:rPr lang="en-US" i="0" baseline="0" dirty="0" smtClean="0"/>
              <a:t> through </a:t>
            </a:r>
            <a:r>
              <a:rPr lang="en-US" i="0" dirty="0" smtClean="0"/>
              <a:t>9, students gather,</a:t>
            </a:r>
            <a:r>
              <a:rPr lang="en-US" i="0" baseline="0" dirty="0" smtClean="0"/>
              <a:t> record, and analyze information about how colonists lived and worked in the three regions of colonial America</a:t>
            </a:r>
            <a:r>
              <a:rPr lang="en-US" i="0" dirty="0" smtClean="0"/>
              <a:t>. Students</a:t>
            </a:r>
            <a:r>
              <a:rPr lang="en-US" i="0" baseline="0" dirty="0" smtClean="0"/>
              <a:t> first </a:t>
            </a:r>
            <a:r>
              <a:rPr lang="en-US" i="0" dirty="0" smtClean="0"/>
              <a:t>determine how power with authority was established in the Maryland colony through proprietorship and the establishment of law.</a:t>
            </a:r>
            <a:r>
              <a:rPr lang="en-US" i="0" baseline="0" dirty="0" smtClean="0"/>
              <a:t> Portions </a:t>
            </a:r>
            <a:r>
              <a:rPr lang="en-US" i="0" dirty="0" smtClean="0"/>
              <a:t>of the Maryland</a:t>
            </a:r>
            <a:r>
              <a:rPr lang="en-US" i="0" baseline="0" dirty="0" smtClean="0"/>
              <a:t> Charter, Maryland State Constitution, and a variety of acts are explored. Students then conduct a regional study of colonial America.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EEEAC-0F95-4295-A35C-41C6D5BBD51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10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9A772-9532-42D3-8794-6BBED126AD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606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9A772-9532-42D3-8794-6BBED126AD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65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Angel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9A772-9532-42D3-8794-6BBED126AD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542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9A772-9532-42D3-8794-6BBED126AD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6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Angel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9A772-9532-42D3-8794-6BBED126AD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12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9A772-9532-42D3-8794-6BBED126AD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42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9A772-9532-42D3-8794-6BBED126AD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0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9A772-9532-42D3-8794-6BBED126AD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63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Shagala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9A772-9532-42D3-8794-6BBED126AD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27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Shagala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9A772-9532-42D3-8794-6BBED126AD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27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Shagala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9A772-9532-42D3-8794-6BBED126AD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76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9A772-9532-42D3-8794-6BBED126AD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3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37A7-D465-4CB9-833C-59C3CD268170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C39A-E5AD-4ACB-A10B-2DA0C7C8A3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37A7-D465-4CB9-833C-59C3CD268170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C39A-E5AD-4ACB-A10B-2DA0C7C8A3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37A7-D465-4CB9-833C-59C3CD268170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C39A-E5AD-4ACB-A10B-2DA0C7C8A36D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6A43-BADF-4C7A-A174-7FEB0C4FC90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4E5-F421-4EAA-97C6-1B10A8AC66F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835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6A43-BADF-4C7A-A174-7FEB0C4FC90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4E5-F421-4EAA-97C6-1B10A8AC66F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16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6A43-BADF-4C7A-A174-7FEB0C4FC90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4E5-F421-4EAA-97C6-1B10A8AC66F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947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6A43-BADF-4C7A-A174-7FEB0C4FC90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4E5-F421-4EAA-97C6-1B10A8AC66F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794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6A43-BADF-4C7A-A174-7FEB0C4FC90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4E5-F421-4EAA-97C6-1B10A8AC66F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778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6A43-BADF-4C7A-A174-7FEB0C4FC90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4E5-F421-4EAA-97C6-1B10A8AC66F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8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6A43-BADF-4C7A-A174-7FEB0C4FC90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4E5-F421-4EAA-97C6-1B10A8AC66F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05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6A43-BADF-4C7A-A174-7FEB0C4FC90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4E5-F421-4EAA-97C6-1B10A8AC66F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300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37A7-D465-4CB9-833C-59C3CD268170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C39A-E5AD-4ACB-A10B-2DA0C7C8A3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6A43-BADF-4C7A-A174-7FEB0C4FC90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4E5-F421-4EAA-97C6-1B10A8AC66F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385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6A43-BADF-4C7A-A174-7FEB0C4FC90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4E5-F421-4EAA-97C6-1B10A8AC66F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629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6A43-BADF-4C7A-A174-7FEB0C4FC90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4E5-F421-4EAA-97C6-1B10A8AC66F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34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6A43-BADF-4C7A-A174-7FEB0C4FC90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4E5-F421-4EAA-97C6-1B10A8AC66F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60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6A43-BADF-4C7A-A174-7FEB0C4FC90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4E5-F421-4EAA-97C6-1B10A8AC66F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751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6A43-BADF-4C7A-A174-7FEB0C4FC90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4E5-F421-4EAA-97C6-1B10A8AC66F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11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6A43-BADF-4C7A-A174-7FEB0C4FC90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4E5-F421-4EAA-97C6-1B10A8AC66F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18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6A43-BADF-4C7A-A174-7FEB0C4FC90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4E5-F421-4EAA-97C6-1B10A8AC66F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626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6A43-BADF-4C7A-A174-7FEB0C4FC90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4E5-F421-4EAA-97C6-1B10A8AC66F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634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6A43-BADF-4C7A-A174-7FEB0C4FC90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4E5-F421-4EAA-97C6-1B10A8AC66F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38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37A7-D465-4CB9-833C-59C3CD268170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C39A-E5AD-4ACB-A10B-2DA0C7C8A3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6A43-BADF-4C7A-A174-7FEB0C4FC90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4E5-F421-4EAA-97C6-1B10A8AC66F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742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6A43-BADF-4C7A-A174-7FEB0C4FC90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4E5-F421-4EAA-97C6-1B10A8AC66F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7197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6A43-BADF-4C7A-A174-7FEB0C4FC90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4E5-F421-4EAA-97C6-1B10A8AC66F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085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6A43-BADF-4C7A-A174-7FEB0C4FC90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4E5-F421-4EAA-97C6-1B10A8AC66F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158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pitchFamily="18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8569236"/>
      </p:ext>
    </p:extLst>
  </p:cSld>
  <p:clrMapOvr>
    <a:masterClrMapping/>
  </p:clrMapOvr>
  <p:transition>
    <p:split orient="vert" dir="in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41000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41000"/>
                </a:solidFill>
                <a:latin typeface="Arial Narrow" pitchFamily="34" charset="0"/>
              </a:defRPr>
            </a:lvl1pPr>
            <a:lvl2pPr>
              <a:defRPr>
                <a:solidFill>
                  <a:srgbClr val="141000"/>
                </a:solidFill>
                <a:latin typeface="Arial Narrow" pitchFamily="34" charset="0"/>
              </a:defRPr>
            </a:lvl2pPr>
            <a:lvl3pPr>
              <a:defRPr>
                <a:solidFill>
                  <a:srgbClr val="141000"/>
                </a:solidFill>
                <a:latin typeface="Arial Narrow" pitchFamily="34" charset="0"/>
              </a:defRPr>
            </a:lvl3pPr>
            <a:lvl4pPr>
              <a:defRPr>
                <a:solidFill>
                  <a:srgbClr val="141000"/>
                </a:solidFill>
                <a:latin typeface="Arial Narrow" pitchFamily="34" charset="0"/>
              </a:defRPr>
            </a:lvl4pPr>
            <a:lvl5pPr>
              <a:defRPr>
                <a:solidFill>
                  <a:srgbClr val="141000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549241"/>
      </p:ext>
    </p:extLst>
  </p:cSld>
  <p:clrMapOvr>
    <a:masterClrMapping/>
  </p:clrMapOvr>
  <p:transition>
    <p:split orient="vert" dir="in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8059404"/>
      </p:ext>
    </p:extLst>
  </p:cSld>
  <p:clrMapOvr>
    <a:masterClrMapping/>
  </p:clrMapOvr>
  <p:transition>
    <p:split orient="vert" dir="in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35814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814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9830"/>
      </p:ext>
    </p:extLst>
  </p:cSld>
  <p:clrMapOvr>
    <a:masterClrMapping/>
  </p:clrMapOvr>
  <p:transition>
    <p:split orient="vert" dir="in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80139"/>
      </p:ext>
    </p:extLst>
  </p:cSld>
  <p:clrMapOvr>
    <a:masterClrMapping/>
  </p:clrMapOvr>
  <p:transition>
    <p:split orient="vert" dir="in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99745"/>
      </p:ext>
    </p:extLst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37A7-D465-4CB9-833C-59C3CD268170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C39A-E5AD-4ACB-A10B-2DA0C7C8A36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515626"/>
      </p:ext>
    </p:extLst>
  </p:cSld>
  <p:clrMapOvr>
    <a:masterClrMapping/>
  </p:clrMapOvr>
  <p:transition>
    <p:split orient="vert" dir="in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5584969"/>
      </p:ext>
    </p:extLst>
  </p:cSld>
  <p:clrMapOvr>
    <a:masterClrMapping/>
  </p:clrMapOvr>
  <p:transition>
    <p:split orient="vert" dir="in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3766969"/>
      </p:ext>
    </p:extLst>
  </p:cSld>
  <p:clrMapOvr>
    <a:masterClrMapping/>
  </p:clrMapOvr>
  <p:transition>
    <p:split orient="vert" dir="in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48288"/>
      </p:ext>
    </p:extLst>
  </p:cSld>
  <p:clrMapOvr>
    <a:masterClrMapping/>
  </p:clrMapOvr>
  <p:transition>
    <p:split orient="vert" dir="in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685800"/>
            <a:ext cx="18288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5334000" cy="480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92476"/>
      </p:ext>
    </p:extLst>
  </p:cSld>
  <p:clrMapOvr>
    <a:masterClrMapping/>
  </p:clrMapOvr>
  <p:transition>
    <p:split orient="vert" dir="in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pitchFamily="18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81582925"/>
      </p:ext>
    </p:extLst>
  </p:cSld>
  <p:clrMapOvr>
    <a:masterClrMapping/>
  </p:clrMapOvr>
  <p:transition spd="med" advTm="15000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35449"/>
      </p:ext>
    </p:extLst>
  </p:cSld>
  <p:clrMapOvr>
    <a:masterClrMapping/>
  </p:clrMapOvr>
  <p:transition spd="med" advTm="1500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8553700"/>
      </p:ext>
    </p:extLst>
  </p:cSld>
  <p:clrMapOvr>
    <a:masterClrMapping/>
  </p:clrMapOvr>
  <p:transition spd="med" advTm="1500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35814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814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58462"/>
      </p:ext>
    </p:extLst>
  </p:cSld>
  <p:clrMapOvr>
    <a:masterClrMapping/>
  </p:clrMapOvr>
  <p:transition spd="med" advTm="15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19771"/>
      </p:ext>
    </p:extLst>
  </p:cSld>
  <p:clrMapOvr>
    <a:masterClrMapping/>
  </p:clrMapOvr>
  <p:transition spd="med" advTm="1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37A7-D465-4CB9-833C-59C3CD268170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C39A-E5AD-4ACB-A10B-2DA0C7C8A3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8152"/>
      </p:ext>
    </p:extLst>
  </p:cSld>
  <p:clrMapOvr>
    <a:masterClrMapping/>
  </p:clrMapOvr>
  <p:transition spd="med" advTm="15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706299"/>
      </p:ext>
    </p:extLst>
  </p:cSld>
  <p:clrMapOvr>
    <a:masterClrMapping/>
  </p:clrMapOvr>
  <p:transition spd="med" advTm="1500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3474064"/>
      </p:ext>
    </p:extLst>
  </p:cSld>
  <p:clrMapOvr>
    <a:masterClrMapping/>
  </p:clrMapOvr>
  <p:transition spd="med" advTm="1500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9221675"/>
      </p:ext>
    </p:extLst>
  </p:cSld>
  <p:clrMapOvr>
    <a:masterClrMapping/>
  </p:clrMapOvr>
  <p:transition spd="med" advTm="1500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04212"/>
      </p:ext>
    </p:extLst>
  </p:cSld>
  <p:clrMapOvr>
    <a:masterClrMapping/>
  </p:clrMapOvr>
  <p:transition spd="med" advTm="1500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685800"/>
            <a:ext cx="18288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5334000" cy="480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13163"/>
      </p:ext>
    </p:extLst>
  </p:cSld>
  <p:clrMapOvr>
    <a:masterClrMapping/>
  </p:clrMapOvr>
  <p:transition spd="med" advTm="1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37A7-D465-4CB9-833C-59C3CD268170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C39A-E5AD-4ACB-A10B-2DA0C7C8A3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37A7-D465-4CB9-833C-59C3CD268170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C39A-E5AD-4ACB-A10B-2DA0C7C8A3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37A7-D465-4CB9-833C-59C3CD268170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C39A-E5AD-4ACB-A10B-2DA0C7C8A36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37A7-D465-4CB9-833C-59C3CD268170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C39A-E5AD-4ACB-A10B-2DA0C7C8A36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ED037A7-D465-4CB9-833C-59C3CD268170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24AC39A-E5AD-4ACB-A10B-2DA0C7C8A36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96A43-BADF-4C7A-A174-7FEB0C4FC90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C64E5-F421-4EAA-97C6-1B10A8AC66F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781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96A43-BADF-4C7A-A174-7FEB0C4FC90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C64E5-F421-4EAA-97C6-1B10A8AC66F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0777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/>
            </a:outerShdw>
          </a:effec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731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53522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>
    <p:split orient="vert" dir="in"/>
  </p:transition>
  <p:hf sldNum="0" hdr="0" dt="0"/>
  <p:txStyles>
    <p:titleStyle>
      <a:lvl1pPr algn="ctr" rtl="0" fontAlgn="base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FFE365"/>
          </a:solidFill>
          <a:latin typeface="+mj-lt"/>
          <a:ea typeface="+mj-ea"/>
          <a:cs typeface="+mj-cs"/>
        </a:defRPr>
      </a:lvl1pPr>
      <a:lvl2pPr algn="ctr" rtl="0" fontAlgn="base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FFE365"/>
          </a:solidFill>
          <a:latin typeface="Verdana" pitchFamily="34" charset="0"/>
        </a:defRPr>
      </a:lvl2pPr>
      <a:lvl3pPr algn="ctr" rtl="0" fontAlgn="base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FFE365"/>
          </a:solidFill>
          <a:latin typeface="Verdana" pitchFamily="34" charset="0"/>
        </a:defRPr>
      </a:lvl3pPr>
      <a:lvl4pPr algn="ctr" rtl="0" fontAlgn="base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FFE365"/>
          </a:solidFill>
          <a:latin typeface="Verdana" pitchFamily="34" charset="0"/>
        </a:defRPr>
      </a:lvl4pPr>
      <a:lvl5pPr algn="ctr" rtl="0" fontAlgn="base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FFE365"/>
          </a:solidFill>
          <a:latin typeface="Verdana" pitchFamily="34" charset="0"/>
        </a:defRPr>
      </a:lvl5pPr>
      <a:lvl6pPr marL="457200" algn="ctr" rtl="0" fontAlgn="base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FFE365"/>
          </a:solidFill>
          <a:latin typeface="Verdana" pitchFamily="34" charset="0"/>
        </a:defRPr>
      </a:lvl6pPr>
      <a:lvl7pPr marL="914400" algn="ctr" rtl="0" fontAlgn="base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FFE365"/>
          </a:solidFill>
          <a:latin typeface="Verdana" pitchFamily="34" charset="0"/>
        </a:defRPr>
      </a:lvl7pPr>
      <a:lvl8pPr marL="1371600" algn="ctr" rtl="0" fontAlgn="base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FFE365"/>
          </a:solidFill>
          <a:latin typeface="Verdana" pitchFamily="34" charset="0"/>
        </a:defRPr>
      </a:lvl8pPr>
      <a:lvl9pPr marL="1828800" algn="ctr" rtl="0" fontAlgn="base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FFE365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40000"/>
        </a:spcBef>
        <a:spcAft>
          <a:spcPct val="0"/>
        </a:spcAft>
        <a:buClr>
          <a:srgbClr val="FFE365"/>
        </a:buClr>
        <a:buFont typeface="Times" pitchFamily="18" charset="0"/>
        <a:buChar char="•"/>
        <a:defRPr sz="24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30000"/>
        </a:spcBef>
        <a:spcAft>
          <a:spcPct val="0"/>
        </a:spcAft>
        <a:buClr>
          <a:srgbClr val="FFE365"/>
        </a:buClr>
        <a:buFont typeface="Times" pitchFamily="18" charset="0"/>
        <a:buChar char="•"/>
        <a:defRPr sz="2000">
          <a:solidFill>
            <a:srgbClr val="E6E6E6"/>
          </a:solidFill>
          <a:latin typeface="+mn-lt"/>
        </a:defRPr>
      </a:lvl2pPr>
      <a:lvl3pPr marL="1143000" indent="-228600" algn="l" rtl="0" fontAlgn="base">
        <a:spcBef>
          <a:spcPct val="30000"/>
        </a:spcBef>
        <a:spcAft>
          <a:spcPct val="0"/>
        </a:spcAft>
        <a:buClr>
          <a:srgbClr val="FFE365"/>
        </a:buClr>
        <a:buFont typeface="Times" pitchFamily="18" charset="0"/>
        <a:buChar char="•"/>
        <a:defRPr sz="2000">
          <a:solidFill>
            <a:srgbClr val="E6E6E6"/>
          </a:solidFill>
          <a:latin typeface="+mn-lt"/>
        </a:defRPr>
      </a:lvl3pPr>
      <a:lvl4pPr marL="1600200" indent="-228600" algn="l" rtl="0" fontAlgn="base">
        <a:spcBef>
          <a:spcPct val="30000"/>
        </a:spcBef>
        <a:spcAft>
          <a:spcPct val="0"/>
        </a:spcAft>
        <a:buClr>
          <a:srgbClr val="FFE365"/>
        </a:buClr>
        <a:buFont typeface="Times" pitchFamily="18" charset="0"/>
        <a:buChar char="•"/>
        <a:defRPr sz="2000">
          <a:solidFill>
            <a:srgbClr val="E6E6E6"/>
          </a:solidFill>
          <a:latin typeface="+mn-lt"/>
        </a:defRPr>
      </a:lvl4pPr>
      <a:lvl5pPr marL="2057400" indent="-228600" algn="l" rtl="0" fontAlgn="base">
        <a:spcBef>
          <a:spcPct val="30000"/>
        </a:spcBef>
        <a:spcAft>
          <a:spcPct val="0"/>
        </a:spcAft>
        <a:buClr>
          <a:srgbClr val="FFE365"/>
        </a:buClr>
        <a:buFont typeface="Times" pitchFamily="18" charset="0"/>
        <a:buChar char="•"/>
        <a:defRPr sz="2000">
          <a:solidFill>
            <a:srgbClr val="E6E6E6"/>
          </a:solidFill>
          <a:latin typeface="+mn-lt"/>
        </a:defRPr>
      </a:lvl5pPr>
      <a:lvl6pPr marL="2514600" indent="-228600" algn="l" rtl="0" fontAlgn="base">
        <a:spcBef>
          <a:spcPct val="30000"/>
        </a:spcBef>
        <a:spcAft>
          <a:spcPct val="0"/>
        </a:spcAft>
        <a:buClr>
          <a:srgbClr val="FFE365"/>
        </a:buClr>
        <a:buFont typeface="Times" pitchFamily="18" charset="0"/>
        <a:buChar char="•"/>
        <a:defRPr sz="2000">
          <a:solidFill>
            <a:srgbClr val="E6E6E6"/>
          </a:solidFill>
          <a:latin typeface="+mn-lt"/>
        </a:defRPr>
      </a:lvl6pPr>
      <a:lvl7pPr marL="2971800" indent="-228600" algn="l" rtl="0" fontAlgn="base">
        <a:spcBef>
          <a:spcPct val="30000"/>
        </a:spcBef>
        <a:spcAft>
          <a:spcPct val="0"/>
        </a:spcAft>
        <a:buClr>
          <a:srgbClr val="FFE365"/>
        </a:buClr>
        <a:buFont typeface="Times" pitchFamily="18" charset="0"/>
        <a:buChar char="•"/>
        <a:defRPr sz="2000">
          <a:solidFill>
            <a:srgbClr val="E6E6E6"/>
          </a:solidFill>
          <a:latin typeface="+mn-lt"/>
        </a:defRPr>
      </a:lvl7pPr>
      <a:lvl8pPr marL="3429000" indent="-228600" algn="l" rtl="0" fontAlgn="base">
        <a:spcBef>
          <a:spcPct val="30000"/>
        </a:spcBef>
        <a:spcAft>
          <a:spcPct val="0"/>
        </a:spcAft>
        <a:buClr>
          <a:srgbClr val="FFE365"/>
        </a:buClr>
        <a:buFont typeface="Times" pitchFamily="18" charset="0"/>
        <a:buChar char="•"/>
        <a:defRPr sz="2000">
          <a:solidFill>
            <a:srgbClr val="E6E6E6"/>
          </a:solidFill>
          <a:latin typeface="+mn-lt"/>
        </a:defRPr>
      </a:lvl8pPr>
      <a:lvl9pPr marL="3886200" indent="-228600" algn="l" rtl="0" fontAlgn="base">
        <a:spcBef>
          <a:spcPct val="30000"/>
        </a:spcBef>
        <a:spcAft>
          <a:spcPct val="0"/>
        </a:spcAft>
        <a:buClr>
          <a:srgbClr val="FFE365"/>
        </a:buClr>
        <a:buFont typeface="Times" pitchFamily="18" charset="0"/>
        <a:buChar char="•"/>
        <a:defRPr sz="2000">
          <a:solidFill>
            <a:srgbClr val="E6E6E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/>
            </a:outerShdw>
          </a:effec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731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73473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 spd="med" advTm="15000">
    <p:fade/>
  </p:transition>
  <p:txStyles>
    <p:titleStyle>
      <a:lvl1pPr algn="ctr" rtl="0" fontAlgn="base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FFE365"/>
          </a:solidFill>
          <a:latin typeface="+mj-lt"/>
          <a:ea typeface="+mj-ea"/>
          <a:cs typeface="+mj-cs"/>
        </a:defRPr>
      </a:lvl1pPr>
      <a:lvl2pPr algn="ctr" rtl="0" fontAlgn="base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FFE365"/>
          </a:solidFill>
          <a:latin typeface="Verdana" pitchFamily="34" charset="0"/>
        </a:defRPr>
      </a:lvl2pPr>
      <a:lvl3pPr algn="ctr" rtl="0" fontAlgn="base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FFE365"/>
          </a:solidFill>
          <a:latin typeface="Verdana" pitchFamily="34" charset="0"/>
        </a:defRPr>
      </a:lvl3pPr>
      <a:lvl4pPr algn="ctr" rtl="0" fontAlgn="base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FFE365"/>
          </a:solidFill>
          <a:latin typeface="Verdana" pitchFamily="34" charset="0"/>
        </a:defRPr>
      </a:lvl4pPr>
      <a:lvl5pPr algn="ctr" rtl="0" fontAlgn="base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FFE365"/>
          </a:solidFill>
          <a:latin typeface="Verdana" pitchFamily="34" charset="0"/>
        </a:defRPr>
      </a:lvl5pPr>
      <a:lvl6pPr marL="457200" algn="ctr" rtl="0" fontAlgn="base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FFE365"/>
          </a:solidFill>
          <a:latin typeface="Verdana" pitchFamily="34" charset="0"/>
        </a:defRPr>
      </a:lvl6pPr>
      <a:lvl7pPr marL="914400" algn="ctr" rtl="0" fontAlgn="base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FFE365"/>
          </a:solidFill>
          <a:latin typeface="Verdana" pitchFamily="34" charset="0"/>
        </a:defRPr>
      </a:lvl7pPr>
      <a:lvl8pPr marL="1371600" algn="ctr" rtl="0" fontAlgn="base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FFE365"/>
          </a:solidFill>
          <a:latin typeface="Verdana" pitchFamily="34" charset="0"/>
        </a:defRPr>
      </a:lvl8pPr>
      <a:lvl9pPr marL="1828800" algn="ctr" rtl="0" fontAlgn="base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FFE365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40000"/>
        </a:spcBef>
        <a:spcAft>
          <a:spcPct val="0"/>
        </a:spcAft>
        <a:buClr>
          <a:srgbClr val="FFE365"/>
        </a:buClr>
        <a:buFont typeface="Times" pitchFamily="18" charset="0"/>
        <a:buChar char="•"/>
        <a:defRPr sz="24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30000"/>
        </a:spcBef>
        <a:spcAft>
          <a:spcPct val="0"/>
        </a:spcAft>
        <a:buClr>
          <a:srgbClr val="FFE365"/>
        </a:buClr>
        <a:buFont typeface="Times" pitchFamily="18" charset="0"/>
        <a:buChar char="•"/>
        <a:defRPr sz="2000">
          <a:solidFill>
            <a:srgbClr val="E6E6E6"/>
          </a:solidFill>
          <a:latin typeface="+mn-lt"/>
        </a:defRPr>
      </a:lvl2pPr>
      <a:lvl3pPr marL="1143000" indent="-228600" algn="l" rtl="0" fontAlgn="base">
        <a:spcBef>
          <a:spcPct val="30000"/>
        </a:spcBef>
        <a:spcAft>
          <a:spcPct val="0"/>
        </a:spcAft>
        <a:buClr>
          <a:srgbClr val="FFE365"/>
        </a:buClr>
        <a:buFont typeface="Times" pitchFamily="18" charset="0"/>
        <a:buChar char="•"/>
        <a:defRPr sz="2000">
          <a:solidFill>
            <a:srgbClr val="E6E6E6"/>
          </a:solidFill>
          <a:latin typeface="+mn-lt"/>
        </a:defRPr>
      </a:lvl3pPr>
      <a:lvl4pPr marL="1600200" indent="-228600" algn="l" rtl="0" fontAlgn="base">
        <a:spcBef>
          <a:spcPct val="30000"/>
        </a:spcBef>
        <a:spcAft>
          <a:spcPct val="0"/>
        </a:spcAft>
        <a:buClr>
          <a:srgbClr val="FFE365"/>
        </a:buClr>
        <a:buFont typeface="Times" pitchFamily="18" charset="0"/>
        <a:buChar char="•"/>
        <a:defRPr sz="2000">
          <a:solidFill>
            <a:srgbClr val="E6E6E6"/>
          </a:solidFill>
          <a:latin typeface="+mn-lt"/>
        </a:defRPr>
      </a:lvl4pPr>
      <a:lvl5pPr marL="2057400" indent="-228600" algn="l" rtl="0" fontAlgn="base">
        <a:spcBef>
          <a:spcPct val="30000"/>
        </a:spcBef>
        <a:spcAft>
          <a:spcPct val="0"/>
        </a:spcAft>
        <a:buClr>
          <a:srgbClr val="FFE365"/>
        </a:buClr>
        <a:buFont typeface="Times" pitchFamily="18" charset="0"/>
        <a:buChar char="•"/>
        <a:defRPr sz="2000">
          <a:solidFill>
            <a:srgbClr val="E6E6E6"/>
          </a:solidFill>
          <a:latin typeface="+mn-lt"/>
        </a:defRPr>
      </a:lvl5pPr>
      <a:lvl6pPr marL="2514600" indent="-228600" algn="l" rtl="0" fontAlgn="base">
        <a:spcBef>
          <a:spcPct val="30000"/>
        </a:spcBef>
        <a:spcAft>
          <a:spcPct val="0"/>
        </a:spcAft>
        <a:buClr>
          <a:srgbClr val="FFE365"/>
        </a:buClr>
        <a:buFont typeface="Times" pitchFamily="18" charset="0"/>
        <a:buChar char="•"/>
        <a:defRPr sz="2000">
          <a:solidFill>
            <a:srgbClr val="E6E6E6"/>
          </a:solidFill>
          <a:latin typeface="+mn-lt"/>
        </a:defRPr>
      </a:lvl6pPr>
      <a:lvl7pPr marL="2971800" indent="-228600" algn="l" rtl="0" fontAlgn="base">
        <a:spcBef>
          <a:spcPct val="30000"/>
        </a:spcBef>
        <a:spcAft>
          <a:spcPct val="0"/>
        </a:spcAft>
        <a:buClr>
          <a:srgbClr val="FFE365"/>
        </a:buClr>
        <a:buFont typeface="Times" pitchFamily="18" charset="0"/>
        <a:buChar char="•"/>
        <a:defRPr sz="2000">
          <a:solidFill>
            <a:srgbClr val="E6E6E6"/>
          </a:solidFill>
          <a:latin typeface="+mn-lt"/>
        </a:defRPr>
      </a:lvl7pPr>
      <a:lvl8pPr marL="3429000" indent="-228600" algn="l" rtl="0" fontAlgn="base">
        <a:spcBef>
          <a:spcPct val="30000"/>
        </a:spcBef>
        <a:spcAft>
          <a:spcPct val="0"/>
        </a:spcAft>
        <a:buClr>
          <a:srgbClr val="FFE365"/>
        </a:buClr>
        <a:buFont typeface="Times" pitchFamily="18" charset="0"/>
        <a:buChar char="•"/>
        <a:defRPr sz="2000">
          <a:solidFill>
            <a:srgbClr val="E6E6E6"/>
          </a:solidFill>
          <a:latin typeface="+mn-lt"/>
        </a:defRPr>
      </a:lvl8pPr>
      <a:lvl9pPr marL="3886200" indent="-228600" algn="l" rtl="0" fontAlgn="base">
        <a:spcBef>
          <a:spcPct val="30000"/>
        </a:spcBef>
        <a:spcAft>
          <a:spcPct val="0"/>
        </a:spcAft>
        <a:buClr>
          <a:srgbClr val="FFE365"/>
        </a:buClr>
        <a:buFont typeface="Times" pitchFamily="18" charset="0"/>
        <a:buChar char="•"/>
        <a:defRPr sz="2000">
          <a:solidFill>
            <a:srgbClr val="E6E6E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5159513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rgbClr val="7030A0"/>
                </a:solidFill>
              </a:rPr>
              <a:t/>
            </a:r>
            <a:br>
              <a:rPr lang="en-US" sz="6600" dirty="0" smtClean="0">
                <a:solidFill>
                  <a:srgbClr val="7030A0"/>
                </a:solidFill>
              </a:rPr>
            </a:br>
            <a:r>
              <a:rPr lang="en-US" sz="6600" dirty="0" smtClean="0">
                <a:solidFill>
                  <a:srgbClr val="7030A0"/>
                </a:solidFill>
              </a:rPr>
              <a:t>4</a:t>
            </a:r>
            <a:r>
              <a:rPr lang="en-US" sz="6600" baseline="30000" dirty="0" smtClean="0">
                <a:solidFill>
                  <a:srgbClr val="7030A0"/>
                </a:solidFill>
              </a:rPr>
              <a:t>th</a:t>
            </a:r>
            <a:r>
              <a:rPr lang="en-US" sz="6600" dirty="0" smtClean="0">
                <a:solidFill>
                  <a:srgbClr val="7030A0"/>
                </a:solidFill>
              </a:rPr>
              <a:t> Grade</a:t>
            </a:r>
            <a:br>
              <a:rPr lang="en-US" sz="6600" dirty="0" smtClean="0">
                <a:solidFill>
                  <a:srgbClr val="7030A0"/>
                </a:solidFill>
              </a:rPr>
            </a:br>
            <a:r>
              <a:rPr lang="en-US" sz="6600" dirty="0" smtClean="0">
                <a:solidFill>
                  <a:srgbClr val="7030A0"/>
                </a:solidFill>
              </a:rPr>
              <a:t>Back to School Night</a:t>
            </a:r>
            <a:br>
              <a:rPr lang="en-US" sz="6600" dirty="0" smtClean="0">
                <a:solidFill>
                  <a:srgbClr val="7030A0"/>
                </a:solidFill>
              </a:rPr>
            </a:br>
            <a:r>
              <a:rPr lang="en-US" sz="3100" dirty="0" smtClean="0">
                <a:solidFill>
                  <a:srgbClr val="FF0000"/>
                </a:solidFill>
              </a:rPr>
              <a:t>Teachers:</a:t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FF0000"/>
                </a:solidFill>
              </a:rPr>
              <a:t>Mrs. Feaster</a:t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FF0000"/>
                </a:solidFill>
              </a:rPr>
              <a:t>Mrs. Hendershot</a:t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FF0000"/>
                </a:solidFill>
              </a:rPr>
              <a:t>Mrs. Ogden</a:t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FF0000"/>
                </a:solidFill>
              </a:rPr>
              <a:t>Mrs. </a:t>
            </a:r>
            <a:r>
              <a:rPr lang="en-US" sz="3100" dirty="0" err="1" smtClean="0">
                <a:solidFill>
                  <a:srgbClr val="FF0000"/>
                </a:solidFill>
              </a:rPr>
              <a:t>Sansom</a:t>
            </a:r>
            <a:r>
              <a:rPr lang="en-US" sz="3100" dirty="0" smtClean="0">
                <a:solidFill>
                  <a:srgbClr val="FF0000"/>
                </a:solidFill>
              </a:rPr>
              <a:t/>
            </a:r>
            <a:br>
              <a:rPr lang="en-US" sz="3100" dirty="0" smtClean="0">
                <a:solidFill>
                  <a:srgbClr val="FF0000"/>
                </a:solidFill>
              </a:rPr>
            </a:br>
            <a:endParaRPr lang="en-US" sz="3100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" y="6019800"/>
            <a:ext cx="8763000" cy="6858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algn="l"/>
            <a:endParaRPr lang="en-US" sz="40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Welcome to the 2017-2018</a:t>
            </a:r>
          </a:p>
        </p:txBody>
      </p:sp>
    </p:spTree>
    <p:extLst>
      <p:ext uri="{BB962C8B-B14F-4D97-AF65-F5344CB8AC3E}">
        <p14:creationId xmlns:p14="http://schemas.microsoft.com/office/powerpoint/2010/main" val="296515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If you are looking for additional learning opportunities for your child to complete at home, please check out the fourth grade website. Click on Media Center for a variety of links to educational websites, Brain Pop, and Capstone Books. Children also enjoy going to the public library with their family.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674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veFinger_edited-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674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Traveling Folder</a:t>
            </a:r>
            <a:endParaRPr lang="en-US" dirty="0"/>
          </a:p>
        </p:txBody>
      </p:sp>
      <p:pic>
        <p:nvPicPr>
          <p:cNvPr id="1026" name="Picture 2" descr="Folder Red   Http   Www Wpclipart Com Office Supplies Folder Fol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2309">
            <a:off x="4829022" y="3193530"/>
            <a:ext cx="3724275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162050" y="3276600"/>
            <a:ext cx="3009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4400" b="1" kern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651671">
            <a:off x="5982676" y="3980957"/>
            <a:ext cx="1807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Traveling Folder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72067" y="1752600"/>
            <a:ext cx="7408333" cy="4373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dirty="0" smtClean="0"/>
              <a:t>Free Choice Friday</a:t>
            </a:r>
          </a:p>
          <a:p>
            <a:pPr marL="0" indent="0">
              <a:buNone/>
            </a:pPr>
            <a:r>
              <a:rPr lang="en-US" sz="2800" dirty="0" smtClean="0"/>
              <a:t>Students earn 10-20 minutes of </a:t>
            </a:r>
          </a:p>
          <a:p>
            <a:pPr marL="0" indent="0">
              <a:buNone/>
            </a:pPr>
            <a:r>
              <a:rPr lang="en-US" sz="2800" dirty="0" smtClean="0"/>
              <a:t>free time based on weekly behavior.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4000" dirty="0" smtClean="0"/>
              <a:t>Monthly Super Stars</a:t>
            </a:r>
          </a:p>
          <a:p>
            <a:pPr marL="0" indent="0">
              <a:buNone/>
            </a:pPr>
            <a:r>
              <a:rPr lang="en-US" sz="2800" dirty="0" smtClean="0"/>
              <a:t>Students who demonstrate</a:t>
            </a:r>
          </a:p>
          <a:p>
            <a:pPr marL="0" indent="0">
              <a:buNone/>
            </a:pPr>
            <a:r>
              <a:rPr lang="en-US" sz="2800" dirty="0" smtClean="0"/>
              <a:t>Star behavior the entire month</a:t>
            </a:r>
          </a:p>
          <a:p>
            <a:pPr marL="0" indent="0">
              <a:buNone/>
            </a:pPr>
            <a:r>
              <a:rPr lang="en-US" sz="2800" dirty="0" smtClean="0"/>
              <a:t>Will be invited to attend a </a:t>
            </a:r>
          </a:p>
          <a:p>
            <a:pPr marL="0" indent="0">
              <a:buNone/>
            </a:pPr>
            <a:r>
              <a:rPr lang="en-US" sz="2800" dirty="0"/>
              <a:t>m</a:t>
            </a:r>
            <a:r>
              <a:rPr lang="en-US" sz="2800" dirty="0" smtClean="0"/>
              <a:t>onthly </a:t>
            </a:r>
            <a:r>
              <a:rPr lang="en-US" sz="2800" dirty="0"/>
              <a:t>f</a:t>
            </a:r>
            <a:r>
              <a:rPr lang="en-US" sz="2800" dirty="0" smtClean="0"/>
              <a:t>un activity.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5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43000" y="1066800"/>
            <a:ext cx="7010400" cy="2819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 algn="ctr">
              <a:buClr>
                <a:schemeClr val="accent3"/>
              </a:buClr>
              <a:buSzPct val="110000"/>
              <a:buNone/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Literary Text</a:t>
            </a:r>
          </a:p>
          <a:p>
            <a:pPr marL="0" indent="0" algn="ctr">
              <a:buClr>
                <a:schemeClr val="accent3"/>
              </a:buClr>
              <a:buSzPct val="110000"/>
              <a:buNone/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Informational Text</a:t>
            </a:r>
          </a:p>
          <a:p>
            <a:pPr marL="0" indent="0" algn="ctr">
              <a:buClr>
                <a:schemeClr val="accent3"/>
              </a:buClr>
              <a:buSzPct val="110000"/>
              <a:buNone/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Vocabulary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685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Measurement Topics in Grade 4 Reading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5026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Writing Measurement Topics</a:t>
            </a:r>
            <a:endParaRPr lang="en-US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1148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Narrative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Informative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Opinion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Process, Production, and Research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 of Language</a:t>
            </a: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92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2233" y="1219200"/>
            <a:ext cx="7890933" cy="5029200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6600" b="1" dirty="0" smtClean="0">
                <a:solidFill>
                  <a:schemeClr val="bg2">
                    <a:lumMod val="25000"/>
                  </a:schemeClr>
                </a:solidFill>
              </a:rPr>
              <a:t>Ecosystems</a:t>
            </a:r>
          </a:p>
          <a:p>
            <a:pPr marL="0" indent="0">
              <a:buNone/>
            </a:pPr>
            <a:r>
              <a:rPr lang="en-US" sz="6600" b="1" dirty="0" smtClean="0">
                <a:solidFill>
                  <a:schemeClr val="bg2">
                    <a:lumMod val="25000"/>
                  </a:schemeClr>
                </a:solidFill>
              </a:rPr>
              <a:t>Erosion</a:t>
            </a:r>
          </a:p>
          <a:p>
            <a:pPr marL="0" indent="0">
              <a:buNone/>
            </a:pPr>
            <a:r>
              <a:rPr lang="en-US" sz="6600" b="1" dirty="0" smtClean="0">
                <a:solidFill>
                  <a:schemeClr val="bg2">
                    <a:lumMod val="25000"/>
                  </a:schemeClr>
                </a:solidFill>
              </a:rPr>
              <a:t>Electricity</a:t>
            </a:r>
            <a:endParaRPr lang="en-US" sz="6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338328"/>
            <a:ext cx="4953000" cy="118567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Science Units</a:t>
            </a:r>
            <a:endParaRPr lang="en-US" sz="6000" dirty="0"/>
          </a:p>
        </p:txBody>
      </p:sp>
      <p:pic>
        <p:nvPicPr>
          <p:cNvPr id="2050" name="Picture 2" descr="C:\Users\curtis00\AppData\Local\Microsoft\Windows\Temporary Internet Files\Content.IE5\L5JGU782\MC900105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713" y="1524000"/>
            <a:ext cx="2364574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17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22" y="451631"/>
            <a:ext cx="4542369" cy="2282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2282"/>
            <a:ext cx="2104264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3373582" cy="2648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 descr="108_4086132-W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498" y="4027554"/>
            <a:ext cx="3393117" cy="2672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850866" y="1286470"/>
            <a:ext cx="49403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cap="all" dirty="0" smtClean="0">
                <a:ln/>
                <a:solidFill>
                  <a:srgbClr val="0098D1"/>
                </a:solidFill>
                <a:effectLst>
                  <a:outerShdw blurRad="19685" dist="12700" dir="5400000" algn="tl" rotWithShape="0">
                    <a:srgbClr val="0098D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Civics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cap="all" dirty="0" smtClean="0">
                <a:ln/>
                <a:solidFill>
                  <a:srgbClr val="0098D1"/>
                </a:solidFill>
                <a:effectLst>
                  <a:outerShdw blurRad="19685" dist="12700" dir="5400000" algn="tl" rotWithShape="0">
                    <a:srgbClr val="0098D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 </a:t>
            </a:r>
            <a:endParaRPr lang="en-US" sz="5400" b="1" cap="all" dirty="0">
              <a:ln/>
              <a:solidFill>
                <a:srgbClr val="0098D1"/>
              </a:solidFill>
              <a:effectLst>
                <a:outerShdw blurRad="19685" dist="12700" dir="5400000" algn="tl" rotWithShape="0">
                  <a:srgbClr val="0098D1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2400" y="4267200"/>
            <a:ext cx="46858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400" b="1" cap="all" dirty="0" smtClean="0">
              <a:ln/>
              <a:solidFill>
                <a:srgbClr val="0098D1"/>
              </a:solidFill>
              <a:effectLst>
                <a:outerShdw blurRad="19685" dist="12700" dir="5400000" algn="tl" rotWithShape="0">
                  <a:srgbClr val="0098D1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cap="all" dirty="0" smtClean="0">
                <a:ln/>
                <a:solidFill>
                  <a:srgbClr val="0098D1"/>
                </a:solidFill>
                <a:effectLst>
                  <a:outerShdw blurRad="19685" dist="12700" dir="5400000" algn="tl" rotWithShape="0">
                    <a:srgbClr val="0098D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geography</a:t>
            </a:r>
            <a:endParaRPr lang="en-US" sz="5400" b="1" cap="all" dirty="0">
              <a:ln/>
              <a:solidFill>
                <a:srgbClr val="0098D1"/>
              </a:solidFill>
              <a:effectLst>
                <a:outerShdw blurRad="19685" dist="12700" dir="5400000" algn="tl" rotWithShape="0">
                  <a:srgbClr val="0098D1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112" y="2819400"/>
            <a:ext cx="59434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cap="all" dirty="0" smtClean="0">
                <a:ln/>
                <a:solidFill>
                  <a:srgbClr val="0098D1"/>
                </a:solidFill>
                <a:effectLst>
                  <a:outerShdw blurRad="19685" dist="12700" dir="5400000" algn="tl" rotWithShape="0">
                    <a:srgbClr val="0098D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Economics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cap="all" dirty="0" smtClean="0">
                <a:ln/>
                <a:solidFill>
                  <a:srgbClr val="0098D1"/>
                </a:solidFill>
                <a:effectLst>
                  <a:outerShdw blurRad="19685" dist="12700" dir="5400000" algn="tl" rotWithShape="0">
                    <a:srgbClr val="0098D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History </a:t>
            </a:r>
            <a:endParaRPr lang="en-US" sz="5400" b="1" cap="all" dirty="0">
              <a:ln/>
              <a:solidFill>
                <a:srgbClr val="0098D1"/>
              </a:solidFill>
              <a:effectLst>
                <a:outerShdw blurRad="19685" dist="12700" dir="5400000" algn="tl" rotWithShape="0">
                  <a:srgbClr val="0098D1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935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0">
        <p:cut/>
      </p:transition>
    </mc:Choice>
    <mc:Fallback xmlns="">
      <p:transition advClick="0" advTm="3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6477000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Donations Gladly Accepted </a:t>
            </a:r>
            <a:r>
              <a:rPr lang="en-US" sz="3600" b="1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  <a:sym typeface="Wingdings" panose="05000000000000000000" pitchFamily="2" charset="2"/>
              </a:rPr>
              <a:t>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dirty="0">
                <a:latin typeface="AbcPri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Aluminum Foil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latin typeface="AbcPri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Clean Clear Two Liter Soda Bottles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dirty="0">
                <a:latin typeface="AbcPri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Scrapbook Paper (any size)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dirty="0">
                <a:latin typeface="AbcPri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Playdough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dirty="0">
                <a:latin typeface="AbcPri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Used </a:t>
            </a:r>
            <a:r>
              <a:rPr lang="en-US" sz="4400" dirty="0" smtClean="0">
                <a:latin typeface="AbcPri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Legos</a:t>
            </a:r>
            <a:r>
              <a:rPr lang="en-US" sz="4400" dirty="0">
                <a:latin typeface="AbcPri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400" dirty="0">
                <a:latin typeface="AbcPri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dirty="0" smtClean="0">
                <a:latin typeface="AbcPri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Uno Cards</a:t>
            </a:r>
            <a:br>
              <a:rPr lang="en-US" sz="4400" dirty="0" smtClean="0">
                <a:latin typeface="AbcPri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dirty="0" err="1" smtClean="0">
                <a:latin typeface="AbcPri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Jenga</a:t>
            </a:r>
            <a:r>
              <a:rPr lang="en-US" sz="4400" dirty="0" smtClean="0">
                <a:latin typeface="AbcPri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Blocks</a:t>
            </a:r>
            <a:br>
              <a:rPr lang="en-US" sz="4400" dirty="0" smtClean="0">
                <a:latin typeface="AbcPri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703066"/>
      </p:ext>
    </p:extLst>
  </p:cSld>
  <p:clrMapOvr>
    <a:masterClrMapping/>
  </p:clrMapOvr>
  <p:transition spd="med" advTm="15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1905000"/>
            <a:ext cx="9144000" cy="4221163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Review Friday Folder  papers</a:t>
            </a:r>
          </a:p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Remove graded papers</a:t>
            </a:r>
          </a:p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Sign learning skills sheet</a:t>
            </a:r>
          </a:p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Monitor nightly reading using a just right book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Check homework and agenda book nightly</a:t>
            </a:r>
          </a:p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Bring in clean, empty and clear 2-liter bottles with the caps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How Parents/Guardians Can Help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8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667000"/>
            <a:ext cx="7408333" cy="3450696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Written Notes</a:t>
            </a:r>
          </a:p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Friday Folder</a:t>
            </a:r>
          </a:p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Phone calls (301-989-5654)</a:t>
            </a:r>
          </a:p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Email (Burtonsville Website)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Ways to Communicate with your child’s teacher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51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1" y="1905000"/>
            <a:ext cx="9067800" cy="48768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Students should not enter the building until 9:20 am.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There is no supervision before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9:20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Students will enter the classroom at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9:25.</a:t>
            </a:r>
          </a:p>
          <a:p>
            <a:pPr algn="ctr"/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Late arrivals must be signed in at the front office.</a:t>
            </a:r>
          </a:p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 If your child is absent, please send in a note or email so that it can be an excused absence.</a:t>
            </a:r>
          </a:p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Please notify teacher of any medical concerns in writing.</a:t>
            </a:r>
          </a:p>
          <a:p>
            <a:pPr algn="ctr"/>
            <a:endParaRPr lang="en-US" sz="2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School Start Time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9:25 am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79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19072"/>
          </a:xfrm>
        </p:spPr>
        <p:txBody>
          <a:bodyPr/>
          <a:lstStyle/>
          <a:p>
            <a:r>
              <a:rPr lang="en-US" dirty="0" smtClean="0"/>
              <a:t>Fourth Grade Updates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4384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 find the latest fourth grade information check out our fourth grade Twitter Page</a:t>
            </a:r>
          </a:p>
          <a:p>
            <a:endParaRPr lang="en-US" sz="3200" dirty="0"/>
          </a:p>
          <a:p>
            <a:r>
              <a:rPr lang="en-US" sz="4800" dirty="0" smtClean="0"/>
              <a:t>Search:   @Burtonsville4th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44377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685800"/>
            <a:ext cx="4766733" cy="54403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8000" dirty="0">
                <a:solidFill>
                  <a:srgbClr val="002060"/>
                </a:solidFill>
              </a:rPr>
              <a:t>Thank </a:t>
            </a:r>
            <a:endParaRPr lang="en-US" sz="80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8000" dirty="0">
                <a:solidFill>
                  <a:srgbClr val="002060"/>
                </a:solidFill>
              </a:rPr>
              <a:t>y</a:t>
            </a:r>
            <a:r>
              <a:rPr lang="en-US" sz="8000" dirty="0" smtClean="0">
                <a:solidFill>
                  <a:srgbClr val="002060"/>
                </a:solidFill>
              </a:rPr>
              <a:t>ou</a:t>
            </a:r>
          </a:p>
          <a:p>
            <a:pPr marL="0" indent="0" algn="ctr">
              <a:buNone/>
            </a:pPr>
            <a:r>
              <a:rPr lang="en-US" sz="8000" dirty="0" smtClean="0">
                <a:solidFill>
                  <a:srgbClr val="002060"/>
                </a:solidFill>
              </a:rPr>
              <a:t> for</a:t>
            </a:r>
          </a:p>
          <a:p>
            <a:pPr marL="0" indent="0" algn="ctr">
              <a:buNone/>
            </a:pPr>
            <a:r>
              <a:rPr lang="en-US" sz="8000" dirty="0" smtClean="0">
                <a:solidFill>
                  <a:srgbClr val="002060"/>
                </a:solidFill>
              </a:rPr>
              <a:t>coming!</a:t>
            </a:r>
          </a:p>
          <a:p>
            <a:r>
              <a:rPr lang="en-US" sz="2900" dirty="0" smtClean="0">
                <a:solidFill>
                  <a:srgbClr val="002060"/>
                </a:solidFill>
              </a:rPr>
              <a:t>Mrs. Feaster </a:t>
            </a:r>
          </a:p>
          <a:p>
            <a:r>
              <a:rPr lang="en-US" sz="2900" dirty="0" smtClean="0">
                <a:solidFill>
                  <a:srgbClr val="002060"/>
                </a:solidFill>
              </a:rPr>
              <a:t>Mrs. Hendershot</a:t>
            </a:r>
          </a:p>
          <a:p>
            <a:r>
              <a:rPr lang="en-US" sz="2900" dirty="0" smtClean="0">
                <a:solidFill>
                  <a:srgbClr val="002060"/>
                </a:solidFill>
              </a:rPr>
              <a:t>Mrs. Ogden</a:t>
            </a:r>
          </a:p>
          <a:p>
            <a:r>
              <a:rPr lang="en-US" sz="2900" dirty="0" smtClean="0">
                <a:solidFill>
                  <a:srgbClr val="002060"/>
                </a:solidFill>
              </a:rPr>
              <a:t>Mrs. </a:t>
            </a:r>
            <a:r>
              <a:rPr lang="en-US" sz="2900" dirty="0" err="1" smtClean="0">
                <a:solidFill>
                  <a:srgbClr val="002060"/>
                </a:solidFill>
              </a:rPr>
              <a:t>Sansom</a:t>
            </a:r>
            <a:endParaRPr lang="en-US" sz="29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900" dirty="0">
              <a:solidFill>
                <a:srgbClr val="002060"/>
              </a:solidFill>
            </a:endParaRPr>
          </a:p>
          <a:p>
            <a:pPr algn="ctr"/>
            <a:endParaRPr lang="en-US" sz="8000" dirty="0"/>
          </a:p>
        </p:txBody>
      </p:sp>
      <p:pic>
        <p:nvPicPr>
          <p:cNvPr id="7" name="Picture 2" descr="C:\Users\curtis00\AppData\Local\Microsoft\Windows\Temporary Internet Files\Content.IE5\L5JGU782\MC91022100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3546433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17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alt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Grade Schedule      </a:t>
            </a:r>
            <a:r>
              <a:rPr lang="en-US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2017-2018</a:t>
            </a:r>
            <a:endParaRPr lang="en-US" altLang="en-US" sz="1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195404"/>
              </p:ext>
            </p:extLst>
          </p:nvPr>
        </p:nvGraphicFramePr>
        <p:xfrm>
          <a:off x="228601" y="914401"/>
          <a:ext cx="8610600" cy="60287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5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0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0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46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19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43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10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7030A0"/>
                          </a:solidFill>
                          <a:effectLst/>
                        </a:rPr>
                        <a:t>Monday</a:t>
                      </a:r>
                      <a:endParaRPr lang="en-US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7030A0"/>
                          </a:solidFill>
                          <a:effectLst/>
                        </a:rPr>
                        <a:t>Tuesday</a:t>
                      </a:r>
                      <a:endParaRPr lang="en-US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</a:rPr>
                        <a:t>Wednesday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7030A0"/>
                          </a:solidFill>
                          <a:effectLst/>
                        </a:rPr>
                        <a:t>Thursday</a:t>
                      </a:r>
                      <a:endParaRPr lang="en-US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7030A0"/>
                          </a:solidFill>
                          <a:effectLst/>
                        </a:rPr>
                        <a:t>Friday</a:t>
                      </a:r>
                      <a:endParaRPr lang="en-US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41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</a:rPr>
                        <a:t>9:35 – 11:00</a:t>
                      </a:r>
                      <a:endParaRPr lang="en-US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Reading/ Language Arts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Reading/ 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Language Arts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Reading/ 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Language Arts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Reading/ 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Language Arts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Reading/ Language Arts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36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</a:rPr>
                        <a:t>11:00 – 11:30</a:t>
                      </a:r>
                      <a:endParaRPr lang="en-US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Writing</a:t>
                      </a:r>
                      <a:endParaRPr lang="en-US" sz="2400" dirty="0"/>
                    </a:p>
                  </a:txBody>
                  <a:tcPr marL="51334" marR="5133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Writing</a:t>
                      </a:r>
                      <a:endParaRPr lang="en-US" sz="2400" dirty="0"/>
                    </a:p>
                  </a:txBody>
                  <a:tcPr marL="51334" marR="5133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Writing</a:t>
                      </a:r>
                      <a:endParaRPr lang="en-US" sz="2400" dirty="0"/>
                    </a:p>
                  </a:txBody>
                  <a:tcPr marL="51334" marR="5133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Writing</a:t>
                      </a:r>
                      <a:endParaRPr lang="en-US" sz="2400" dirty="0"/>
                    </a:p>
                  </a:txBody>
                  <a:tcPr marL="51334" marR="5133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Writing</a:t>
                      </a:r>
                      <a:endParaRPr lang="en-US" sz="2400" dirty="0"/>
                    </a:p>
                  </a:txBody>
                  <a:tcPr marL="51334" marR="5133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987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</a:rPr>
                        <a:t>11:35-12:20</a:t>
                      </a:r>
                      <a:endParaRPr lang="en-US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Specials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Hendershot</a:t>
                      </a:r>
                      <a:r>
                        <a:rPr lang="en-US" sz="1200" baseline="0" dirty="0" smtClean="0">
                          <a:effectLst/>
                        </a:rPr>
                        <a:t> – ART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</a:rPr>
                        <a:t>Feaster – MUSIC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</a:rPr>
                        <a:t>Ogden – PE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err="1" smtClean="0">
                          <a:effectLst/>
                        </a:rPr>
                        <a:t>Sansom</a:t>
                      </a:r>
                      <a:r>
                        <a:rPr lang="en-US" sz="1200" baseline="0" dirty="0" smtClean="0">
                          <a:effectLst/>
                        </a:rPr>
                        <a:t> - Media</a:t>
                      </a:r>
                      <a:endParaRPr lang="en-US" sz="1200" dirty="0">
                        <a:effectLst/>
                      </a:endParaRPr>
                    </a:p>
                  </a:txBody>
                  <a:tcPr marL="51334" marR="51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Specials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highlight>
                            <a:srgbClr val="FFFF00"/>
                          </a:highlight>
                        </a:rPr>
                        <a:t>4</a:t>
                      </a:r>
                      <a:r>
                        <a:rPr lang="en-US" sz="1600" baseline="30000" dirty="0" smtClean="0">
                          <a:effectLst/>
                          <a:highlight>
                            <a:srgbClr val="FFFF00"/>
                          </a:highlight>
                        </a:rPr>
                        <a:t>th</a:t>
                      </a:r>
                      <a:r>
                        <a:rPr lang="en-US" sz="1600" dirty="0" smtClean="0">
                          <a:effectLst/>
                          <a:highlight>
                            <a:srgbClr val="FFFF00"/>
                          </a:highlight>
                        </a:rPr>
                        <a:t> Grade Chorus</a:t>
                      </a:r>
                      <a:endParaRPr lang="en-US" sz="9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</a:endParaRPr>
                    </a:p>
                  </a:txBody>
                  <a:tcPr marL="51334" marR="51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Specials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Hendershot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– PE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Feaster – ART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Ogden – MUSIC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Sansom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- MUSIC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Specials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Ogden – ART</a:t>
                      </a:r>
                      <a:br>
                        <a:rPr lang="en-US" sz="1400" dirty="0" smtClean="0">
                          <a:effectLst/>
                        </a:rPr>
                      </a:br>
                      <a:r>
                        <a:rPr lang="en-US" sz="1400" dirty="0" err="1" smtClean="0">
                          <a:effectLst/>
                        </a:rPr>
                        <a:t>Sansom</a:t>
                      </a:r>
                      <a:r>
                        <a:rPr lang="en-US" sz="1400" dirty="0" smtClean="0">
                          <a:effectLst/>
                        </a:rPr>
                        <a:t> – PE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Feaster – MEDIA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Hendershot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MEDIA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Specials</a:t>
                      </a:r>
                      <a:endParaRPr lang="en-US" sz="8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Hendershot – MUSIC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Feaster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PE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Sansom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ART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Ogden - MEDIA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139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</a:rPr>
                        <a:t>12:25-1:00</a:t>
                      </a:r>
                      <a:endParaRPr lang="en-US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Lunch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Lunch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Lunch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Lunch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Lunch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49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</a:rPr>
                        <a:t>1:00 – 1:35</a:t>
                      </a:r>
                      <a:endParaRPr lang="en-US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Recess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Recess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Recess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Recess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Recess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9139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</a:rPr>
                        <a:t>1:40 – 3:10</a:t>
                      </a:r>
                      <a:endParaRPr lang="en-US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Math</a:t>
                      </a:r>
                      <a:endParaRPr lang="en-US" sz="2000" dirty="0"/>
                    </a:p>
                  </a:txBody>
                  <a:tcPr marL="51334" marR="5133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Math</a:t>
                      </a:r>
                      <a:endParaRPr lang="en-US" sz="2000" dirty="0"/>
                    </a:p>
                  </a:txBody>
                  <a:tcPr marL="51334" marR="5133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Math</a:t>
                      </a:r>
                      <a:endParaRPr lang="en-US" sz="2000" dirty="0"/>
                    </a:p>
                  </a:txBody>
                  <a:tcPr marL="51334" marR="5133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Math</a:t>
                      </a:r>
                      <a:endParaRPr lang="en-US" sz="2000" dirty="0"/>
                    </a:p>
                  </a:txBody>
                  <a:tcPr marL="51334" marR="5133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Math</a:t>
                      </a:r>
                      <a:endParaRPr lang="en-US" sz="2000" dirty="0"/>
                    </a:p>
                  </a:txBody>
                  <a:tcPr marL="51334" marR="5133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495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</a:rPr>
                        <a:t>3:10 – 3:40</a:t>
                      </a:r>
                      <a:endParaRPr lang="en-US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800" dirty="0">
                          <a:effectLst/>
                        </a:rPr>
                        <a:t>S</a:t>
                      </a:r>
                      <a:r>
                        <a:rPr lang="en-US" sz="1800" dirty="0" smtClean="0">
                          <a:effectLst/>
                        </a:rPr>
                        <a:t>cience / Social Studies</a:t>
                      </a:r>
                      <a:endParaRPr lang="en-US" sz="1100" dirty="0" smtClean="0">
                        <a:effectLst/>
                      </a:endParaRPr>
                    </a:p>
                  </a:txBody>
                  <a:tcPr marL="51334" marR="51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Science / Social Studies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Science / Social Studies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Science / Social Studies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Science / Social Studies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68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</a:rPr>
                        <a:t>3: 45</a:t>
                      </a:r>
                      <a:endParaRPr lang="en-US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Dismissal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Dismissal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Dismissal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Dismissal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Dismissal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50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1447800"/>
            <a:ext cx="7408333" cy="51054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200" b="1" dirty="0"/>
              <a:t>Do the students have to take all items?</a:t>
            </a:r>
            <a:endParaRPr lang="en-US" sz="3200" dirty="0"/>
          </a:p>
          <a:p>
            <a:r>
              <a:rPr lang="en-US" sz="3200" dirty="0"/>
              <a:t>Students must take the main food item and one serving of fruit.  </a:t>
            </a:r>
            <a:r>
              <a:rPr lang="en-US" sz="3200" b="1" dirty="0"/>
              <a:t>EXAMPLE</a:t>
            </a:r>
            <a:r>
              <a:rPr lang="en-US" sz="3200" dirty="0"/>
              <a:t>:  Any of the following would be an allowable “breakfast”:  </a:t>
            </a:r>
          </a:p>
          <a:p>
            <a:r>
              <a:rPr lang="en-US" sz="3200" b="1" dirty="0"/>
              <a:t>Pancakes &amp; Juice(fruit)/Pancakes, Milk &amp;  Juice(fruit)</a:t>
            </a:r>
            <a:endParaRPr lang="en-US" sz="3200" dirty="0"/>
          </a:p>
          <a:p>
            <a:endParaRPr lang="en-US" dirty="0" smtClean="0"/>
          </a:p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PLEASE do not send in breakfast from home.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>Universal </a:t>
            </a:r>
            <a:r>
              <a:rPr lang="en-US" b="1" u="sng" dirty="0"/>
              <a:t>Breakfast Guidelines 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6712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219200"/>
          </a:xfrm>
        </p:spPr>
        <p:txBody>
          <a:bodyPr>
            <a:normAutofit fontScale="90000"/>
          </a:bodyPr>
          <a:lstStyle/>
          <a:p>
            <a:r>
              <a:rPr lang="en-US" sz="8800" dirty="0" smtClean="0">
                <a:solidFill>
                  <a:srgbClr val="7030A0"/>
                </a:solidFill>
              </a:rPr>
              <a:t>Birthdays</a:t>
            </a:r>
            <a:endParaRPr lang="en-US" sz="8800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8001000" cy="44958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sz="3900" dirty="0" smtClean="0">
                <a:solidFill>
                  <a:srgbClr val="002060"/>
                </a:solidFill>
              </a:rPr>
              <a:t>Students birthdays will be announced on the morning announcements.  Students will receive a birthday pencil from the office.</a:t>
            </a:r>
          </a:p>
          <a:p>
            <a:endParaRPr lang="en-US" sz="3900" dirty="0">
              <a:solidFill>
                <a:srgbClr val="002060"/>
              </a:solidFill>
            </a:endParaRPr>
          </a:p>
          <a:p>
            <a:r>
              <a:rPr lang="en-US" sz="3900" dirty="0" smtClean="0">
                <a:solidFill>
                  <a:srgbClr val="002060"/>
                </a:solidFill>
              </a:rPr>
              <a:t>We can not pass out birthday treats in the classroom or lunchroom.  </a:t>
            </a:r>
            <a:endParaRPr lang="en-US" sz="39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51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>
            <a:normAutofit/>
          </a:bodyPr>
          <a:lstStyle/>
          <a:p>
            <a:r>
              <a:rPr lang="en-US" sz="6600" dirty="0" smtClean="0"/>
              <a:t>Instrumental Music</a:t>
            </a:r>
            <a:br>
              <a:rPr lang="en-US" sz="6600" dirty="0" smtClean="0"/>
            </a:br>
            <a:r>
              <a:rPr lang="en-US" dirty="0" smtClean="0"/>
              <a:t>Wednesday and Thursday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6600" dirty="0" smtClean="0">
                <a:solidFill>
                  <a:srgbClr val="FFFF00"/>
                </a:solidFill>
              </a:rPr>
              <a:t>Fourth Grade Chorus</a:t>
            </a:r>
            <a:br>
              <a:rPr lang="en-US" sz="6600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Tuesdays 11:35-12:20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68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0600"/>
            <a:ext cx="8229600" cy="7848600"/>
          </a:xfrm>
        </p:spPr>
        <p:txBody>
          <a:bodyPr>
            <a:noAutofit/>
          </a:bodyPr>
          <a:lstStyle/>
          <a:p>
            <a:pPr algn="l"/>
            <a:r>
              <a:rPr lang="en-US" sz="8000" dirty="0" smtClean="0">
                <a:solidFill>
                  <a:srgbClr val="7030A0"/>
                </a:solidFill>
              </a:rPr>
              <a:t/>
            </a:r>
            <a:br>
              <a:rPr lang="en-US" sz="8000" dirty="0" smtClean="0">
                <a:solidFill>
                  <a:srgbClr val="7030A0"/>
                </a:solidFill>
              </a:rPr>
            </a:br>
            <a:r>
              <a:rPr lang="en-US" sz="8000" dirty="0">
                <a:solidFill>
                  <a:srgbClr val="7030A0"/>
                </a:solidFill>
              </a:rPr>
              <a:t/>
            </a:r>
            <a:br>
              <a:rPr lang="en-US" sz="8000" dirty="0">
                <a:solidFill>
                  <a:srgbClr val="7030A0"/>
                </a:solidFill>
              </a:rPr>
            </a:br>
            <a:r>
              <a:rPr lang="en-US" sz="8000" dirty="0" smtClean="0">
                <a:solidFill>
                  <a:srgbClr val="7030A0"/>
                </a:solidFill>
              </a:rPr>
              <a:t>Chrome Books</a:t>
            </a:r>
            <a:br>
              <a:rPr lang="en-US" sz="8000" dirty="0" smtClean="0">
                <a:solidFill>
                  <a:srgbClr val="7030A0"/>
                </a:solidFill>
              </a:rPr>
            </a:br>
            <a:r>
              <a:rPr lang="en-US" sz="2400" dirty="0" smtClean="0">
                <a:solidFill>
                  <a:srgbClr val="7030A0"/>
                </a:solidFill>
              </a:rPr>
              <a:t>*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All grade 4 students will be issued a chrome book to use at school. </a:t>
            </a:r>
            <a:b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200" dirty="0">
                <a:solidFill>
                  <a:srgbClr val="7030A0"/>
                </a:solidFill>
              </a:rPr>
              <a:t>*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They are expected to stay on MCPS approved sites at all time.</a:t>
            </a:r>
            <a:b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rgbClr val="7030A0"/>
                </a:solidFill>
              </a:rPr>
              <a:t>*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Students will have a google account and can access assignments at home from GOOGLE CLASSROOM.</a:t>
            </a:r>
            <a:b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8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15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52600"/>
            <a:ext cx="7408333" cy="5029200"/>
          </a:xfrm>
        </p:spPr>
        <p:txBody>
          <a:bodyPr>
            <a:noAutofit/>
          </a:bodyPr>
          <a:lstStyle/>
          <a:p>
            <a:r>
              <a:rPr lang="en-US" sz="3600" u="sng" dirty="0" smtClean="0">
                <a:solidFill>
                  <a:srgbClr val="7030A0"/>
                </a:solidFill>
              </a:rPr>
              <a:t>October 19</a:t>
            </a:r>
            <a:r>
              <a:rPr lang="en-US" sz="3600" u="sng" baseline="30000" dirty="0" smtClean="0">
                <a:solidFill>
                  <a:srgbClr val="7030A0"/>
                </a:solidFill>
              </a:rPr>
              <a:t>th</a:t>
            </a:r>
            <a:r>
              <a:rPr lang="en-US" sz="3600" u="sng" dirty="0" smtClean="0">
                <a:solidFill>
                  <a:srgbClr val="7030A0"/>
                </a:solidFill>
              </a:rPr>
              <a:t>   </a:t>
            </a:r>
            <a:r>
              <a:rPr lang="en-US" sz="3600" dirty="0" smtClean="0">
                <a:solidFill>
                  <a:srgbClr val="7030A0"/>
                </a:solidFill>
              </a:rPr>
              <a:t>Close Encounters With Agriculture</a:t>
            </a:r>
            <a:endParaRPr lang="en-US" sz="3200" dirty="0" smtClean="0">
              <a:solidFill>
                <a:srgbClr val="7030A0"/>
              </a:solidFill>
            </a:endParaRPr>
          </a:p>
          <a:p>
            <a:r>
              <a:rPr lang="en-US" sz="3600" u="sng" dirty="0" smtClean="0">
                <a:solidFill>
                  <a:srgbClr val="FF0000"/>
                </a:solidFill>
              </a:rPr>
              <a:t>October 24</a:t>
            </a:r>
            <a:r>
              <a:rPr lang="en-US" sz="3600" u="sng" baseline="30000" dirty="0" smtClean="0">
                <a:solidFill>
                  <a:srgbClr val="FF0000"/>
                </a:solidFill>
              </a:rPr>
              <a:t>th</a:t>
            </a:r>
            <a:r>
              <a:rPr lang="en-US" sz="3600" u="sng" dirty="0" smtClean="0">
                <a:solidFill>
                  <a:srgbClr val="FF0000"/>
                </a:solidFill>
              </a:rPr>
              <a:t>   </a:t>
            </a:r>
            <a:r>
              <a:rPr lang="en-US" sz="3600" dirty="0" smtClean="0">
                <a:solidFill>
                  <a:srgbClr val="FF0000"/>
                </a:solidFill>
              </a:rPr>
              <a:t>National Aquarium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8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</a:rPr>
              <a:t>Parents must complete Child Abuse and Neglect training on 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the computer 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</a:rPr>
              <a:t>and return it to the classroom teacher prior to chaperoning a field trip.</a:t>
            </a:r>
          </a:p>
          <a:p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</a:rPr>
              <a:t>(September 22, 2017)</a:t>
            </a:r>
          </a:p>
          <a:p>
            <a:pPr algn="ctr"/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4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7030A0"/>
                </a:solidFill>
              </a:rPr>
              <a:t>Field Trips</a:t>
            </a:r>
            <a:endParaRPr lang="en-US" sz="8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8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5596128"/>
          </a:xfrm>
        </p:spPr>
        <p:txBody>
          <a:bodyPr>
            <a:normAutofit fontScale="90000"/>
          </a:bodyPr>
          <a:lstStyle/>
          <a:p>
            <a:pPr algn="l"/>
            <a:r>
              <a:rPr lang="en-US" sz="72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7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7200" dirty="0" smtClean="0">
                <a:solidFill>
                  <a:schemeClr val="accent5">
                    <a:lumMod val="75000"/>
                  </a:schemeClr>
                </a:solidFill>
              </a:rPr>
              <a:t>Homework</a:t>
            </a:r>
            <a:br>
              <a:rPr lang="en-US" sz="7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100" u="sng" dirty="0" smtClean="0">
                <a:solidFill>
                  <a:srgbClr val="7030A0"/>
                </a:solidFill>
              </a:rPr>
              <a:t>Reading: </a:t>
            </a:r>
            <a:r>
              <a:rPr lang="en-US" sz="3100" dirty="0" smtClean="0">
                <a:solidFill>
                  <a:srgbClr val="7030A0"/>
                </a:solidFill>
              </a:rPr>
              <a:t>4</a:t>
            </a:r>
            <a:r>
              <a:rPr lang="en-US" sz="3100" baseline="30000" dirty="0" smtClean="0">
                <a:solidFill>
                  <a:srgbClr val="7030A0"/>
                </a:solidFill>
              </a:rPr>
              <a:t>th</a:t>
            </a:r>
            <a:r>
              <a:rPr lang="en-US" sz="3100" dirty="0" smtClean="0">
                <a:solidFill>
                  <a:srgbClr val="7030A0"/>
                </a:solidFill>
              </a:rPr>
              <a:t> graders are asked to read 20 minutes or more each night with a book on their reading level.</a:t>
            </a:r>
            <a:r>
              <a:rPr lang="en-US" sz="31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1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100" u="sng" dirty="0" smtClean="0">
                <a:solidFill>
                  <a:srgbClr val="FF0000"/>
                </a:solidFill>
              </a:rPr>
              <a:t>Math:  </a:t>
            </a:r>
            <a:r>
              <a:rPr lang="en-US" sz="3100" dirty="0" smtClean="0">
                <a:solidFill>
                  <a:srgbClr val="FF0000"/>
                </a:solidFill>
              </a:rPr>
              <a:t>Math homework will be given 2-4 times a week (AS NEEDED)</a:t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</a:rPr>
              <a:t>I-Ready Reading: 45 minutes weekly</a:t>
            </a:r>
            <a:br>
              <a:rPr lang="en-US" sz="36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3600" dirty="0" smtClean="0">
                <a:solidFill>
                  <a:srgbClr val="7030A0"/>
                </a:solidFill>
              </a:rPr>
              <a:t>I-Ready Math: 45 minutes weekly</a:t>
            </a:r>
            <a:br>
              <a:rPr lang="en-US" sz="3600" dirty="0" smtClean="0">
                <a:solidFill>
                  <a:srgbClr val="7030A0"/>
                </a:solidFill>
              </a:rPr>
            </a:br>
            <a:r>
              <a:rPr lang="en-US" sz="2700" i="1" dirty="0" smtClean="0">
                <a:solidFill>
                  <a:srgbClr val="7030A0"/>
                </a:solidFill>
              </a:rPr>
              <a:t>Students will also have the opportunity to complete I-Ready in the classroom.</a:t>
            </a:r>
            <a:br>
              <a:rPr lang="en-US" sz="2700" i="1" dirty="0" smtClean="0">
                <a:solidFill>
                  <a:srgbClr val="7030A0"/>
                </a:solidFill>
              </a:rPr>
            </a:br>
            <a:r>
              <a:rPr lang="en-US" sz="3600" u="sng" dirty="0" smtClean="0">
                <a:solidFill>
                  <a:schemeClr val="accent6">
                    <a:lumMod val="50000"/>
                  </a:schemeClr>
                </a:solidFill>
              </a:rPr>
              <a:t>Other: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 Instrumental music students may need to take home work to finish that they miss during class time.</a:t>
            </a:r>
            <a:b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97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  <p:tag name="ARTICULATE_NAV_LEVEL" val="1"/>
  <p:tag name="ARTICULATE_PLAYLIST_ID" val="-1"/>
  <p:tag name="ARTICULATE_LOCK_SLIDE" val="0"/>
  <p:tag name="TIMING" val="|9|2.4|1.8|1.5|5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4">
      <a:dk1>
        <a:sysClr val="windowText" lastClr="000000"/>
      </a:dk1>
      <a:lt1>
        <a:sysClr val="window" lastClr="FFFFFF"/>
      </a:lt1>
      <a:dk2>
        <a:srgbClr val="31859B"/>
      </a:dk2>
      <a:lt2>
        <a:srgbClr val="D7E3BC"/>
      </a:lt2>
      <a:accent1>
        <a:srgbClr val="92D050"/>
      </a:accent1>
      <a:accent2>
        <a:srgbClr val="31859B"/>
      </a:accent2>
      <a:accent3>
        <a:srgbClr val="9BBB59"/>
      </a:accent3>
      <a:accent4>
        <a:srgbClr val="60A69A"/>
      </a:accent4>
      <a:accent5>
        <a:srgbClr val="4BACC6"/>
      </a:accent5>
      <a:accent6>
        <a:srgbClr val="EBF1DD"/>
      </a:accent6>
      <a:hlink>
        <a:srgbClr val="0000FF"/>
      </a:hlink>
      <a:folHlink>
        <a:srgbClr val="5F0060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ustom 14">
      <a:dk1>
        <a:sysClr val="windowText" lastClr="000000"/>
      </a:dk1>
      <a:lt1>
        <a:sysClr val="window" lastClr="FFFFFF"/>
      </a:lt1>
      <a:dk2>
        <a:srgbClr val="31859B"/>
      </a:dk2>
      <a:lt2>
        <a:srgbClr val="D7E3BC"/>
      </a:lt2>
      <a:accent1>
        <a:srgbClr val="92D050"/>
      </a:accent1>
      <a:accent2>
        <a:srgbClr val="31859B"/>
      </a:accent2>
      <a:accent3>
        <a:srgbClr val="9BBB59"/>
      </a:accent3>
      <a:accent4>
        <a:srgbClr val="60A69A"/>
      </a:accent4>
      <a:accent5>
        <a:srgbClr val="4BACC6"/>
      </a:accent5>
      <a:accent6>
        <a:srgbClr val="EBF1DD"/>
      </a:accent6>
      <a:hlink>
        <a:srgbClr val="0000FF"/>
      </a:hlink>
      <a:folHlink>
        <a:srgbClr val="5F0060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CPS Template Blu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1_MCPS Template Blue">
      <a:majorFont>
        <a:latin typeface="Verdana"/>
        <a:ea typeface=""/>
        <a:cs typeface=""/>
      </a:majorFont>
      <a:minorFont>
        <a:latin typeface="Georgia"/>
        <a:ea typeface=""/>
        <a:cs typeface="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CPS Template Blue 1">
        <a:dk1>
          <a:srgbClr val="012876"/>
        </a:dk1>
        <a:lt1>
          <a:srgbClr val="E6E6E6"/>
        </a:lt1>
        <a:dk2>
          <a:srgbClr val="066BAF"/>
        </a:dk2>
        <a:lt2>
          <a:srgbClr val="FFE365"/>
        </a:lt2>
        <a:accent1>
          <a:srgbClr val="0098D1"/>
        </a:accent1>
        <a:accent2>
          <a:srgbClr val="4142B2"/>
        </a:accent2>
        <a:accent3>
          <a:srgbClr val="AABAD4"/>
        </a:accent3>
        <a:accent4>
          <a:srgbClr val="C4C4C4"/>
        </a:accent4>
        <a:accent5>
          <a:srgbClr val="AACAE5"/>
        </a:accent5>
        <a:accent6>
          <a:srgbClr val="3A3BA1"/>
        </a:accent6>
        <a:hlink>
          <a:srgbClr val="06BDAA"/>
        </a:hlink>
        <a:folHlink>
          <a:srgbClr val="91E06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MCPS Template Blue">
  <a:themeElements>
    <a:clrScheme name="1_MCPS Template Blue 1">
      <a:dk1>
        <a:srgbClr val="012876"/>
      </a:dk1>
      <a:lt1>
        <a:srgbClr val="E6E6E6"/>
      </a:lt1>
      <a:dk2>
        <a:srgbClr val="066BAF"/>
      </a:dk2>
      <a:lt2>
        <a:srgbClr val="FFE365"/>
      </a:lt2>
      <a:accent1>
        <a:srgbClr val="0098D1"/>
      </a:accent1>
      <a:accent2>
        <a:srgbClr val="4142B2"/>
      </a:accent2>
      <a:accent3>
        <a:srgbClr val="AABAD4"/>
      </a:accent3>
      <a:accent4>
        <a:srgbClr val="C4C4C4"/>
      </a:accent4>
      <a:accent5>
        <a:srgbClr val="AACAE5"/>
      </a:accent5>
      <a:accent6>
        <a:srgbClr val="3A3BA1"/>
      </a:accent6>
      <a:hlink>
        <a:srgbClr val="06BDAA"/>
      </a:hlink>
      <a:folHlink>
        <a:srgbClr val="91E065"/>
      </a:folHlink>
    </a:clrScheme>
    <a:fontScheme name="1_MCPS Template Blue">
      <a:majorFont>
        <a:latin typeface="Verdan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CPS Template Blue 1">
        <a:dk1>
          <a:srgbClr val="012876"/>
        </a:dk1>
        <a:lt1>
          <a:srgbClr val="E6E6E6"/>
        </a:lt1>
        <a:dk2>
          <a:srgbClr val="066BAF"/>
        </a:dk2>
        <a:lt2>
          <a:srgbClr val="FFE365"/>
        </a:lt2>
        <a:accent1>
          <a:srgbClr val="0098D1"/>
        </a:accent1>
        <a:accent2>
          <a:srgbClr val="4142B2"/>
        </a:accent2>
        <a:accent3>
          <a:srgbClr val="AABAD4"/>
        </a:accent3>
        <a:accent4>
          <a:srgbClr val="C4C4C4"/>
        </a:accent4>
        <a:accent5>
          <a:srgbClr val="AACAE5"/>
        </a:accent5>
        <a:accent6>
          <a:srgbClr val="3A3BA1"/>
        </a:accent6>
        <a:hlink>
          <a:srgbClr val="06BDAA"/>
        </a:hlink>
        <a:folHlink>
          <a:srgbClr val="91E06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</TotalTime>
  <Words>826</Words>
  <Application>Microsoft Office PowerPoint</Application>
  <PresentationFormat>On-screen Show (4:3)</PresentationFormat>
  <Paragraphs>217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AbcPrint</vt:lpstr>
      <vt:lpstr>Aharoni</vt:lpstr>
      <vt:lpstr>Arial</vt:lpstr>
      <vt:lpstr>Arial Narrow</vt:lpstr>
      <vt:lpstr>Calibri</vt:lpstr>
      <vt:lpstr>Candara</vt:lpstr>
      <vt:lpstr>Georgia</vt:lpstr>
      <vt:lpstr>Symbol</vt:lpstr>
      <vt:lpstr>Times</vt:lpstr>
      <vt:lpstr>Times New Roman</vt:lpstr>
      <vt:lpstr>Verdana</vt:lpstr>
      <vt:lpstr>Wingdings</vt:lpstr>
      <vt:lpstr>Waveform</vt:lpstr>
      <vt:lpstr>1_Office Theme</vt:lpstr>
      <vt:lpstr>2_Office Theme</vt:lpstr>
      <vt:lpstr>1_MCPS Template Blue</vt:lpstr>
      <vt:lpstr>3_MCPS Template Blue</vt:lpstr>
      <vt:lpstr> 4th Grade Back to School Night Teachers: Mrs. Feaster Mrs. Hendershot Mrs. Ogden Mrs. Sansom </vt:lpstr>
      <vt:lpstr>School Start Time 9:25 am</vt:lpstr>
      <vt:lpstr>4th Grade Schedule      2017-2018</vt:lpstr>
      <vt:lpstr> Universal Breakfast Guidelines   </vt:lpstr>
      <vt:lpstr>Birthdays</vt:lpstr>
      <vt:lpstr>Instrumental Music Wednesday and Thursday  Fourth Grade Chorus Tuesdays 11:35-12:20 </vt:lpstr>
      <vt:lpstr>  Chrome Books *All grade 4 students will be issued a chrome book to use at school.    *They are expected to stay on MCPS approved sites at all time.  *Students will have a google account and can access assignments at home from GOOGLE CLASSROOM.   </vt:lpstr>
      <vt:lpstr>Field Trips</vt:lpstr>
      <vt:lpstr> Homework Reading: 4th graders are asked to read 20 minutes or more each night with a book on their reading level. Math:  Math homework will be given 2-4 times a week (AS NEEDED) I-Ready Reading: 45 minutes weekly I-Ready Math: 45 minutes weekly Students will also have the opportunity to complete I-Ready in the classroom. Other:  Instrumental music students may need to take home work to finish that they miss during class time.   </vt:lpstr>
      <vt:lpstr>If you are looking for additional learning opportunities for your child to complete at home, please check out the fourth grade website. Click on Media Center for a variety of links to educational websites, Brain Pop, and Capstone Books. Children also enjoy going to the public library with their family.</vt:lpstr>
      <vt:lpstr>PowerPoint Presentation</vt:lpstr>
      <vt:lpstr>Traveling Folder</vt:lpstr>
      <vt:lpstr>Measurement Topics in Grade 4 Reading</vt:lpstr>
      <vt:lpstr>Writing Measurement Topics</vt:lpstr>
      <vt:lpstr>Science Units</vt:lpstr>
      <vt:lpstr>PowerPoint Presentation</vt:lpstr>
      <vt:lpstr>Donations Gladly Accepted  Aluminum Foil Clean Clear Two Liter Soda Bottles Scrapbook Paper (any size)  Playdough  Used Legos Uno Cards Jenga Blocks   </vt:lpstr>
      <vt:lpstr>How Parents/Guardians Can Help</vt:lpstr>
      <vt:lpstr>Ways to Communicate with your child’s teacher</vt:lpstr>
      <vt:lpstr>Fourth Grade Updates</vt:lpstr>
      <vt:lpstr>PowerPoint Presentation</vt:lpstr>
    </vt:vector>
  </TitlesOfParts>
  <Company>MCPS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Grade</dc:title>
  <dc:creator>Windows User</dc:creator>
  <cp:lastModifiedBy>Ogden, Bridget M</cp:lastModifiedBy>
  <cp:revision>74</cp:revision>
  <dcterms:created xsi:type="dcterms:W3CDTF">2011-09-06T21:10:14Z</dcterms:created>
  <dcterms:modified xsi:type="dcterms:W3CDTF">2017-09-08T20:33:22Z</dcterms:modified>
</cp:coreProperties>
</file>